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2847" y="548640"/>
            <a:ext cx="2286000" cy="23500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017520"/>
            <a:ext cx="1219169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E63329"/>
                </a:solidFill>
                <a:latin typeface="Segoe UI"/>
              </a:defRPr>
            </a:pPr>
            <a:r>
              <a:t>AIDE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023360"/>
            <a:ext cx="103628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0">
                <a:solidFill>
                  <a:srgbClr val="FFFFFF"/>
                </a:solidFill>
                <a:latin typeface="Segoe UI"/>
              </a:defRPr>
            </a:pPr>
            <a:r>
              <a:t>AI Deployment Engineer Program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943600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AAAAAA"/>
                </a:solidFill>
                <a:latin typeface="Segoe UI"/>
              </a:defRPr>
            </a:pPr>
            <a:r>
              <a:t>M3M3TIC LLC  ·  2026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Segoe UI"/>
              </a:defRPr>
            </a:pPr>
            <a:r>
              <a:t>The AIDE Certification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188720"/>
            <a:ext cx="4572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0" b="1">
                <a:solidFill>
                  <a:srgbClr val="E63329"/>
                </a:solidFill>
                <a:latin typeface="Segoe UI"/>
              </a:defRPr>
            </a:pPr>
            <a:r>
              <a:t>$18,000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AAAAAA"/>
                </a:solidFill>
                <a:latin typeface="Segoe UI"/>
              </a:defRPr>
            </a:pPr>
            <a:r>
              <a:t>One-time investment. Lifetime returns.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9184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29184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Pre-configured Bonfire server hardware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88620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88620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Complete software license &amp; stack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4805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44805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Hands-on certification training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07492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50749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Marketing &amp; sales toolkit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329184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329184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Deployment scripts &amp; automation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388620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88620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Priority technical support (1 year)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44805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44805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AI Marketers Club + weekly webinars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17920" y="507492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50749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Revenue share on renewals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Revenue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972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AAAAAA"/>
                </a:solidFill>
                <a:latin typeface="Segoe UI"/>
              </a:defRPr>
            </a:pPr>
            <a:r>
              <a:t>Two paths. Stack them for maximum income.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5029200" cy="320040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1828800"/>
            <a:ext cx="5029200" cy="54864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2103120"/>
            <a:ext cx="4480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E63329"/>
                </a:solidFill>
                <a:latin typeface="Segoe UI"/>
              </a:defRPr>
            </a:pPr>
            <a:r>
              <a:t>White-Label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743200"/>
            <a:ext cx="4480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Segoe UI"/>
              </a:defRPr>
            </a:pPr>
            <a:r>
              <a:t>Keep 100% of install fee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3383280"/>
            <a:ext cx="4480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E63329"/>
                </a:solidFill>
                <a:latin typeface="Segoe UI"/>
              </a:defRPr>
            </a:pPr>
            <a:r>
              <a:t>$8,000 avg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1828800"/>
            <a:ext cx="5029200" cy="320040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0" y="1828800"/>
            <a:ext cx="5029200" cy="54864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675120" y="2103120"/>
            <a:ext cx="4480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E63329"/>
                </a:solidFill>
                <a:latin typeface="Segoe UI"/>
              </a:defRPr>
            </a:pPr>
            <a:r>
              <a:t>Reseller / Affiliate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0" y="2743200"/>
            <a:ext cx="4480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Segoe UI"/>
              </a:defRPr>
            </a:pPr>
            <a:r>
              <a:t>20% commission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20" y="3383280"/>
            <a:ext cx="4480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63329"/>
                </a:solidFill>
                <a:latin typeface="Segoe UI"/>
              </a:defRPr>
            </a:pPr>
            <a:r>
              <a:t>$1,600 per $8K referral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548640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Segoe UI"/>
              </a:defRPr>
            </a:pPr>
            <a:r>
              <a:t>2 white-label ($16K) + 1 referral ($1.6K) = $17,600/mo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Training &amp; Support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3474720" cy="438912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3474720" cy="54864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0116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E63329"/>
                </a:solidFill>
                <a:latin typeface="Segoe UI"/>
              </a:defRPr>
            </a:pPr>
            <a:r>
              <a:t>Certification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743200"/>
            <a:ext cx="292608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16 Total 1-on-1</a:t>
            </a:r>
            <a:br/>
            <a:r>
              <a:t>Sessions</a:t>
            </a:r>
            <a:br/>
            <a:br/>
            <a:r>
              <a:t>6 Bonfire Training +</a:t>
            </a:r>
            <a:br/>
            <a:r>
              <a:t>10 Certification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1645920"/>
            <a:ext cx="3474720" cy="438912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297680" y="1645920"/>
            <a:ext cx="3474720" cy="54864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0116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E63329"/>
                </a:solidFill>
                <a:latin typeface="Segoe UI"/>
              </a:defRPr>
            </a:pPr>
            <a:r>
              <a:t>AI Marketers Club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2743200"/>
            <a:ext cx="292608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Weekly webinars in John</a:t>
            </a:r>
            <a:br/>
            <a:r>
              <a:t>Crestani's community.</a:t>
            </a:r>
            <a:br/>
            <a:r>
              <a:t>Peer support &amp; deal</a:t>
            </a:r>
            <a:br/>
            <a:r>
              <a:t>pipeline sharing.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138160" y="1645920"/>
            <a:ext cx="3474720" cy="438912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138160" y="1645920"/>
            <a:ext cx="3474720" cy="54864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20116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E63329"/>
                </a:solidFill>
                <a:latin typeface="Segoe UI"/>
              </a:defRPr>
            </a:pPr>
            <a:r>
              <a:t>Marketing Kit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2743200"/>
            <a:ext cx="292608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Branded collateral, pitch</a:t>
            </a:r>
            <a:br/>
            <a:r>
              <a:t>decks, demo scripts, and</a:t>
            </a:r>
            <a:br/>
            <a:r>
              <a:t>lead generation playbook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Segoe UI"/>
              </a:defRPr>
            </a:pPr>
            <a:r>
              <a:t>Use Cases: Main Street Verticals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" y="128016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Coaches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AI-powered client plans &amp; follow-ups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91840" y="128016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474720" y="14173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Marketing Agencies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74720" y="182880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Private campaign analytics &amp; copy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28016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4173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Realtors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182880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Local MLS insights &amp; client comms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44000" y="128016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326880" y="14173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Lawyers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26880" y="182880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Confidential legal research &amp; drafting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65760" y="306324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32004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Accountants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61188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Private financial analysis &amp; reporting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291840" y="306324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474720" y="32004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Dentists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74720" y="361188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Patient records &amp; scheduling AI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06324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32004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Plastic Surgeons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0" y="361188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HIPAA-compliant consult notes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0" y="306324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326880" y="32004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Chiropractors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26880" y="361188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Treatment plans &amp; patient intake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65760" y="484632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8640" y="49834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Insurance Agents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539496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Policy comparison &amp; quoting AI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291840" y="484632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474720" y="49834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Financial Advisors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74720" y="539496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Portfolio analysis &amp; client reports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217920" y="484632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0" y="49834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Fitness Studios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00800" y="539496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Member engagement &amp; programming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9144000" y="4846320"/>
            <a:ext cx="2651760" cy="155448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326880" y="49834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3329"/>
                </a:solidFill>
                <a:latin typeface="Segoe UI"/>
              </a:defRPr>
            </a:pPr>
            <a:r>
              <a:t>Med Spas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326880" y="5394960"/>
            <a:ext cx="2286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AAAAA"/>
                </a:solidFill>
                <a:latin typeface="Segoe UI"/>
              </a:defRPr>
            </a:pPr>
            <a:r>
              <a:t>Booking, consults &amp; treatment tracking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Segoe UI"/>
              </a:defRPr>
            </a:pPr>
            <a:r>
              <a:t>Hardware &amp; IoT Embedding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1828800"/>
            <a:ext cx="9448495" cy="3200400"/>
          </a:xfrm>
          <a:prstGeom prst="roundRect">
            <a:avLst/>
          </a:prstGeom>
          <a:solidFill>
            <a:srgbClr val="222222"/>
          </a:solidFill>
          <a:ln w="2540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828800" y="2560320"/>
            <a:ext cx="85340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FFFFFF"/>
                </a:solidFill>
                <a:latin typeface="Segoe UI"/>
              </a:defRPr>
            </a:pPr>
            <a:r>
              <a:t>Your AIDE license also permits embedding Bonfire Terminal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3200400"/>
            <a:ext cx="85340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FFFFFF"/>
                </a:solidFill>
                <a:latin typeface="Segoe UI"/>
              </a:defRPr>
            </a:pPr>
            <a:r>
              <a:t>into hardware and IoT devices.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114800"/>
            <a:ext cx="85340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AAAAAA"/>
                </a:solidFill>
                <a:latin typeface="Segoe UI"/>
              </a:defRPr>
            </a:pPr>
            <a:r>
              <a:t>Ask your sales representative for details.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What AIDEs Are Saying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3474720" cy="438912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737360"/>
            <a:ext cx="548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200" b="1">
                <a:solidFill>
                  <a:srgbClr val="E63329"/>
                </a:solidFill>
                <a:latin typeface="Segoe UI"/>
              </a:defRPr>
            </a:pPr>
            <a:r>
              <a:t>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560320"/>
            <a:ext cx="29260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 i="1">
                <a:solidFill>
                  <a:srgbClr val="FFFFFF"/>
                </a:solidFill>
                <a:latin typeface="Segoe UI"/>
              </a:defRPr>
            </a:pPr>
            <a:r>
              <a:t>“I deployed 3 systems in my first week. The demand is unreal.”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AAAAA"/>
                </a:solidFill>
                <a:latin typeface="Segoe UI"/>
              </a:defRPr>
            </a:pPr>
            <a:r>
              <a:t>— AIDE #012, Dallas TX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1645920"/>
            <a:ext cx="3474720" cy="438912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80560" y="1737360"/>
            <a:ext cx="548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200" b="1">
                <a:solidFill>
                  <a:srgbClr val="E63329"/>
                </a:solidFill>
                <a:latin typeface="Segoe UI"/>
              </a:defRPr>
            </a:pPr>
            <a: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560320"/>
            <a:ext cx="29260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 i="1">
                <a:solidFill>
                  <a:srgbClr val="FFFFFF"/>
                </a:solidFill>
                <a:latin typeface="Segoe UI"/>
              </a:defRPr>
            </a:pPr>
            <a:r>
              <a:t>“Clients love that their data stays on-site. It sells itself.”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49377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AAAAA"/>
                </a:solidFill>
                <a:latin typeface="Segoe UI"/>
              </a:defRPr>
            </a:pPr>
            <a:r>
              <a:t>— AIDE #008, Miami FL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138160" y="1645920"/>
            <a:ext cx="3474720" cy="438912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21040" y="1737360"/>
            <a:ext cx="548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200" b="1">
                <a:solidFill>
                  <a:srgbClr val="E63329"/>
                </a:solidFill>
                <a:latin typeface="Segoe UI"/>
              </a:defRPr>
            </a:pPr>
            <a: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2560320"/>
            <a:ext cx="29260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 i="1">
                <a:solidFill>
                  <a:srgbClr val="FFFFFF"/>
                </a:solidFill>
                <a:latin typeface="Segoe UI"/>
              </a:defRPr>
            </a:pPr>
            <a:r>
              <a:t>“The training was thorough. I felt ready to deploy day one.”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49377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AAAAA"/>
                </a:solidFill>
                <a:latin typeface="Segoe UI"/>
              </a:defRPr>
            </a:pPr>
            <a:r>
              <a:t>— AIDE #015, Portland OR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Segoe UI"/>
              </a:defRPr>
            </a:pPr>
            <a:r>
              <a:t>Frequently Asked Questions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Do I need technical experience?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353312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AA"/>
                </a:solidFill>
                <a:latin typeface="Segoe UI"/>
              </a:defRPr>
            </a:pPr>
            <a:r>
              <a:t>No. Our 16-session 1-on-1 training covers everything from hardware setup to client deployment.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1031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What hardware is included?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450592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AA"/>
                </a:solidFill>
                <a:latin typeface="Segoe UI"/>
              </a:defRPr>
            </a:pPr>
            <a:r>
              <a:t>A pre-configured AI server with GPU, all cabling, and deployment toolkit.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200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How do I find clients?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547872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AA"/>
                </a:solidFill>
                <a:latin typeface="Segoe UI"/>
              </a:defRPr>
            </a:pPr>
            <a:r>
              <a:t>We provide lead generation tools, marketing collateral, and the AI Marketers Club community.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297679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Is there ongoing support?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645151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AA"/>
                </a:solidFill>
                <a:latin typeface="Segoe UI"/>
              </a:defRPr>
            </a:pPr>
            <a:r>
              <a:t>Yes. Weekly webinars in the AI Marketers Club, priority support, and remote troubleshooting.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What’s the ROI timeline?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5742432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AAAAA"/>
                </a:solidFill>
                <a:latin typeface="Segoe UI"/>
              </a:defRPr>
            </a:pPr>
            <a:r>
              <a:t>Most AIDEs break even within 2–3 deployments — typically in the first month.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0007" y="914400"/>
            <a:ext cx="2011680" cy="20680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200400"/>
            <a:ext cx="1219169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400" b="1">
                <a:solidFill>
                  <a:srgbClr val="FFFFFF"/>
                </a:solidFill>
                <a:latin typeface="Segoe UI"/>
              </a:defRPr>
            </a:pPr>
            <a:r>
              <a:t>Apply 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389120"/>
            <a:ext cx="121916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Segoe UI"/>
              </a:defRPr>
            </a:pPr>
            <a:r>
              <a:t>Become a Certified AI Deployment Engineer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303520"/>
            <a:ext cx="121916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Segoe UI"/>
              </a:defRPr>
            </a:pPr>
            <a:r>
              <a:t>bonfireterminal.com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Segoe UI"/>
              </a:defRPr>
            </a:pPr>
            <a:r>
              <a:t>The AI Opportunity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4572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600" b="1">
                <a:solidFill>
                  <a:srgbClr val="E63329"/>
                </a:solidFill>
                <a:latin typeface="Segoe UI"/>
              </a:defRPr>
            </a:pPr>
            <a:r>
              <a:t>$104B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92608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AAAAAA"/>
                </a:solidFill>
                <a:latin typeface="Segoe UI"/>
              </a:defRPr>
            </a:pPr>
            <a:r>
              <a:t>Projected AI market by 2034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45920"/>
            <a:ext cx="502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6000" b="1">
                <a:solidFill>
                  <a:srgbClr val="E63329"/>
                </a:solidFill>
                <a:latin typeface="Segoe UI"/>
              </a:defRPr>
            </a:pPr>
            <a:r>
              <a:t>73%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560320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  <a:latin typeface="Segoe UI"/>
              </a:defRPr>
            </a:pPr>
            <a:r>
              <a:t>of SMBs cite data privacy as their</a:t>
            </a:r>
            <a:br/>
            <a:r>
              <a:t>#1 concern with AI adoption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3840480"/>
            <a:ext cx="5029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6000" b="1">
                <a:solidFill>
                  <a:srgbClr val="E63329"/>
                </a:solidFill>
                <a:latin typeface="Segoe UI"/>
              </a:defRPr>
            </a:pPr>
            <a:r>
              <a:t>$0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4754880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  <a:latin typeface="Segoe UI"/>
              </a:defRPr>
            </a:pPr>
            <a:r>
              <a:t>Bonfire's recurring cost</a:t>
            </a:r>
            <a:br/>
            <a:r>
              <a:t>after installation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63329"/>
                </a:solidFill>
                <a:latin typeface="Segoe UI"/>
              </a:defRPr>
            </a:pPr>
            <a: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14630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Segoe UI"/>
              </a:defRPr>
            </a:pPr>
            <a:r>
              <a:t>Cloud AI is expensive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178308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AAAAA"/>
                </a:solidFill>
                <a:latin typeface="Segoe UI"/>
              </a:defRPr>
            </a:pPr>
            <a:r>
              <a:t>Recurring SaaS fees drain SMB budgets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42316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63329"/>
                </a:solidFill>
                <a:latin typeface="Segoe UI"/>
              </a:defRPr>
            </a:pPr>
            <a: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24231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Segoe UI"/>
              </a:defRPr>
            </a:pPr>
            <a:r>
              <a:t>Cloud AI is insecure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274320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AAAAA"/>
                </a:solidFill>
                <a:latin typeface="Segoe UI"/>
              </a:defRPr>
            </a:pPr>
            <a:r>
              <a:t>Sensitive data leaves your network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38328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63329"/>
                </a:solidFill>
                <a:latin typeface="Segoe UI"/>
              </a:defRPr>
            </a:pPr>
            <a:r>
              <a:t>03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5920" y="33832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Segoe UI"/>
              </a:defRPr>
            </a:pPr>
            <a:r>
              <a:t>Cloud AI is dependent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370332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AAAAA"/>
                </a:solidFill>
                <a:latin typeface="Segoe UI"/>
              </a:defRPr>
            </a:pPr>
            <a:r>
              <a:t>No internet = no AI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34340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63329"/>
                </a:solidFill>
                <a:latin typeface="Segoe UI"/>
              </a:defRPr>
            </a:pPr>
            <a:r>
              <a:t>04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43434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Segoe UI"/>
              </a:defRPr>
            </a:pPr>
            <a:r>
              <a:t>Cloud AI is inaccessible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45920" y="466344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AAAAA"/>
                </a:solidFill>
                <a:latin typeface="Segoe UI"/>
              </a:defRPr>
            </a:pPr>
            <a:r>
              <a:t>Non-English speakers are left behind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30352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63329"/>
                </a:solidFill>
                <a:latin typeface="Segoe UI"/>
              </a:defRPr>
            </a:pPr>
            <a:r>
              <a:t>05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45920" y="53035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Segoe UI"/>
              </a:defRPr>
            </a:pPr>
            <a:r>
              <a:t>Nobody is solving this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20" y="56235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AAAAA"/>
                </a:solidFill>
                <a:latin typeface="Segoe UI"/>
              </a:defRPr>
            </a:pPr>
            <a:r>
              <a:t>No turnkey local AI deployment exists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The Bonfire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1887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AAAAAA"/>
                </a:solidFill>
                <a:latin typeface="Segoe UI"/>
              </a:defRPr>
            </a:pPr>
            <a:r>
              <a:t>Local AI that works offline, stays private, and speaks every language.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286000"/>
            <a:ext cx="3383280" cy="3840480"/>
          </a:xfrm>
          <a:prstGeom prst="roundRect">
            <a:avLst/>
          </a:prstGeom>
          <a:solidFill>
            <a:srgbClr val="222222"/>
          </a:solidFill>
          <a:ln w="25400">
            <a:solidFill>
              <a:srgbClr val="E63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560320"/>
            <a:ext cx="2834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E63329"/>
                </a:solidFill>
                <a:latin typeface="Segoe UI"/>
              </a:defRPr>
            </a:pPr>
            <a:r>
              <a:t>⚡  Offline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291840"/>
            <a:ext cx="28346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Segoe UI"/>
              </a:defRPr>
            </a:pPr>
            <a:r>
              <a:t>Runs 100% on local hardware.</a:t>
            </a:r>
            <a:br/>
            <a:r>
              <a:t>No cloud. No latency. No outages.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59" y="2286000"/>
            <a:ext cx="3383280" cy="3840480"/>
          </a:xfrm>
          <a:prstGeom prst="roundRect">
            <a:avLst/>
          </a:prstGeom>
          <a:solidFill>
            <a:srgbClr val="222222"/>
          </a:solidFill>
          <a:ln w="25400">
            <a:solidFill>
              <a:srgbClr val="E63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79" y="2560320"/>
            <a:ext cx="2834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E63329"/>
                </a:solidFill>
                <a:latin typeface="Segoe UI"/>
              </a:defRPr>
            </a:pPr>
            <a:r>
              <a:t>🔒  Private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79" y="3291840"/>
            <a:ext cx="28346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Segoe UI"/>
              </a:defRPr>
            </a:pPr>
            <a:r>
              <a:t>Data never leaves the building.</a:t>
            </a:r>
            <a:br/>
            <a:r>
              <a:t>Full compliance. Zero exposure.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599" y="2286000"/>
            <a:ext cx="3383280" cy="3840480"/>
          </a:xfrm>
          <a:prstGeom prst="roundRect">
            <a:avLst/>
          </a:prstGeom>
          <a:solidFill>
            <a:srgbClr val="222222"/>
          </a:solidFill>
          <a:ln w="25400">
            <a:solidFill>
              <a:srgbClr val="E63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03919" y="2560320"/>
            <a:ext cx="2834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E63329"/>
                </a:solidFill>
                <a:latin typeface="Segoe UI"/>
              </a:defRPr>
            </a:pPr>
            <a:r>
              <a:t>🌍  Polyglot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03919" y="3291840"/>
            <a:ext cx="28346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Segoe UI"/>
              </a:defRPr>
            </a:pPr>
            <a:r>
              <a:t>50+ languages out of the box.</a:t>
            </a:r>
            <a:br/>
            <a:r>
              <a:t>Serve any community, anywhere.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What Gets Installed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1097280"/>
            <a:ext cx="9448495" cy="5303520"/>
          </a:xfrm>
          <a:prstGeom prst="roundRect">
            <a:avLst/>
          </a:prstGeom>
          <a:solidFill>
            <a:srgbClr val="1E1E1E"/>
          </a:solidFill>
          <a:ln w="2540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aide-architectu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1280160"/>
            <a:ext cx="8899855" cy="49377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Bonfire vs Cloud AI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1097280"/>
            <a:ext cx="9448495" cy="5303520"/>
          </a:xfrm>
          <a:prstGeom prst="roundRect">
            <a:avLst/>
          </a:prstGeom>
          <a:solidFill>
            <a:srgbClr val="1E1E1E"/>
          </a:solidFill>
          <a:ln w="2540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aide-comparis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1280160"/>
            <a:ext cx="8899855" cy="49377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The Franchise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972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AAAAAA"/>
                </a:solidFill>
                <a:latin typeface="Segoe UI"/>
              </a:defRPr>
            </a:pPr>
            <a:r>
              <a:t>Same model. Different industry.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103120"/>
            <a:ext cx="3200400" cy="411480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2103120"/>
            <a:ext cx="3200400" cy="54864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" y="2377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E63329"/>
                </a:solidFill>
                <a:latin typeface="Segoe UI"/>
              </a:defRPr>
            </a:pPr>
            <a:r>
              <a:t>Proven System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310896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Pre-configured stack</a:t>
            </a:r>
            <a:br/>
            <a:r>
              <a:t>with deployment scripts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80559" y="2103120"/>
            <a:ext cx="3200400" cy="411480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480559" y="2103120"/>
            <a:ext cx="3200400" cy="54864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09159" y="2377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E63329"/>
                </a:solidFill>
                <a:latin typeface="Segoe UI"/>
              </a:defRPr>
            </a:pPr>
            <a:r>
              <a:t>Training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09159" y="310896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16 sessions: 6 product</a:t>
            </a:r>
            <a:br/>
            <a:r>
              <a:t>+ 10 certification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599" y="2103120"/>
            <a:ext cx="3200400" cy="4114800"/>
          </a:xfrm>
          <a:prstGeom prst="round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229599" y="2103120"/>
            <a:ext cx="3200400" cy="54864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58199" y="2377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E63329"/>
                </a:solidFill>
                <a:latin typeface="Segoe UI"/>
              </a:defRPr>
            </a:pPr>
            <a:r>
              <a:t>Brand Support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58199" y="310896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Segoe UI"/>
              </a:defRPr>
            </a:pPr>
            <a:r>
              <a:t>Bonfire brand assets,</a:t>
            </a:r>
            <a:br/>
            <a:r>
              <a:t>AI Marketers Club access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What is an AIDE?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371600"/>
            <a:ext cx="3017520" cy="3017520"/>
          </a:xfrm>
          <a:prstGeom prst="roundRect">
            <a:avLst/>
          </a:prstGeom>
          <a:solidFill>
            <a:srgbClr val="1E1E1E"/>
          </a:solidFill>
          <a:ln w="2540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aide-badge-certifi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737360"/>
            <a:ext cx="2286000" cy="2286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29200" y="1371600"/>
            <a:ext cx="6400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E63329"/>
                </a:solidFill>
                <a:latin typeface="Segoe UI"/>
              </a:defRPr>
            </a:pPr>
            <a:r>
              <a:t>AI Deployment Engineer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2011680"/>
            <a:ext cx="6400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AAAAAA"/>
                </a:solidFill>
                <a:latin typeface="Segoe UI"/>
              </a:defRPr>
            </a:pPr>
            <a:r>
              <a:t>A certified professional who deploys,</a:t>
            </a:r>
            <a:br/>
            <a:r>
              <a:t>configures, and supports Bonfire systems.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31089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310896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Segoe UI"/>
              </a:defRPr>
            </a:pPr>
            <a:r>
              <a:t>Certified through hands-on training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37490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0" y="374904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Segoe UI"/>
              </a:defRPr>
            </a:pPr>
            <a:r>
              <a:t>Authorized to sell &amp; deploy Bonfire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43891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0" y="43891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Segoe UI"/>
              </a:defRPr>
            </a:pPr>
            <a:r>
              <a:t>Ongoing technical support access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0" y="5029199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63329"/>
                </a:solidFill>
                <a:latin typeface="Segoe UI"/>
              </a:defRPr>
            </a:pPr>
            <a:r>
              <a:t>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0" y="5029199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Segoe UI"/>
              </a:defRPr>
            </a:pPr>
            <a:r>
              <a:t>White-label &amp; reseller rights included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onfire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3015" y="228600"/>
            <a:ext cx="594360" cy="6110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Segoe UI"/>
              </a:defRPr>
            </a:pPr>
            <a:r>
              <a:t>Your 3-Step Path</a:t>
            </a:r>
          </a:p>
        </p:txBody>
      </p:sp>
      <p:sp>
        <p:nvSpPr>
          <p:cNvPr id="5" name="Oval 4"/>
          <p:cNvSpPr/>
          <p:nvPr/>
        </p:nvSpPr>
        <p:spPr>
          <a:xfrm>
            <a:off x="1737360" y="1645920"/>
            <a:ext cx="1371600" cy="1371600"/>
          </a:xfrm>
          <a:prstGeom prst="ellipse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800" b="1">
                <a:solidFill>
                  <a:srgbClr val="FFFFFF"/>
                </a:solidFill>
                <a:latin typeface="Segoe UI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383280"/>
            <a:ext cx="2651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GET CERTIFIED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402336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Segoe UI"/>
              </a:defRPr>
            </a:pPr>
            <a:r>
              <a:t>Complete training &amp;</a:t>
            </a:r>
            <a:br/>
            <a:r>
              <a:t>earn your AIDE badge</a:t>
            </a:r>
          </a:p>
        </p:txBody>
      </p:sp>
      <p:sp>
        <p:nvSpPr>
          <p:cNvPr id="8" name="Rectangle 7"/>
          <p:cNvSpPr/>
          <p:nvPr/>
        </p:nvSpPr>
        <p:spPr>
          <a:xfrm>
            <a:off x="3108960" y="2240280"/>
            <a:ext cx="1645920" cy="36576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5394960" y="1645920"/>
            <a:ext cx="1371600" cy="1371600"/>
          </a:xfrm>
          <a:prstGeom prst="ellipse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800" b="1">
                <a:solidFill>
                  <a:srgbClr val="FFFFFF"/>
                </a:solidFill>
                <a:latin typeface="Segoe UI"/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3383280"/>
            <a:ext cx="2651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DEPLOY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402336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Segoe UI"/>
              </a:defRPr>
            </a:pPr>
            <a:r>
              <a:t>Install Bonfire for</a:t>
            </a:r>
            <a:br/>
            <a:r>
              <a:t>local businesses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66560" y="2240280"/>
            <a:ext cx="1645920" cy="36576"/>
          </a:xfrm>
          <a:prstGeom prst="rect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9052560" y="1645920"/>
            <a:ext cx="1371600" cy="1371600"/>
          </a:xfrm>
          <a:prstGeom prst="ellipse">
            <a:avLst/>
          </a:prstGeom>
          <a:solidFill>
            <a:srgbClr val="E63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800" b="1">
                <a:solidFill>
                  <a:srgbClr val="FFFFFF"/>
                </a:solidFill>
                <a:latin typeface="Segoe U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3383280"/>
            <a:ext cx="2651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EARN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402336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Segoe UI"/>
              </a:defRPr>
            </a:pPr>
            <a:r>
              <a:t>Build recurring revenue</a:t>
            </a:r>
            <a:br/>
            <a:r>
              <a:t>from your clients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="http://schemas.openxmlformats.org/presentationml/2006/main" spd="slow">
        <p14:morph option="byObject"/>
      </p:transition>
    </mc:Choice>
    <mc:Fallback>
      <p:transition xmlns:p="http://schemas.openxmlformats.org/presentationml/2006/main"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